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26/11/2017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18287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</a:rPr>
              <a:t>Group theory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524000"/>
          </a:xfrm>
        </p:spPr>
        <p:txBody>
          <a:bodyPr/>
          <a:lstStyle/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>
                <a:solidFill>
                  <a:schemeClr val="accent5"/>
                </a:solidFill>
              </a:rPr>
              <a:t>B.Sc</a:t>
            </a:r>
            <a:r>
              <a:rPr lang="en-US" dirty="0" smtClean="0">
                <a:solidFill>
                  <a:schemeClr val="accent5"/>
                </a:solidFill>
              </a:rPr>
              <a:t>. III </a:t>
            </a:r>
            <a:r>
              <a:rPr lang="en-US" dirty="0" smtClean="0">
                <a:solidFill>
                  <a:schemeClr val="accent5"/>
                </a:solidFill>
              </a:rPr>
              <a:t>Year</a:t>
            </a:r>
            <a:endParaRPr lang="en-US" dirty="0">
              <a:solidFill>
                <a:schemeClr val="accent5"/>
              </a:solidFill>
            </a:endParaRPr>
          </a:p>
          <a:p>
            <a:r>
              <a:rPr lang="en-IN" dirty="0" err="1" smtClean="0">
                <a:solidFill>
                  <a:schemeClr val="accent5"/>
                </a:solidFill>
              </a:rPr>
              <a:t>Mr.</a:t>
            </a:r>
            <a:r>
              <a:rPr lang="en-IN" dirty="0" smtClean="0">
                <a:solidFill>
                  <a:schemeClr val="accent5"/>
                </a:solidFill>
              </a:rPr>
              <a:t> </a:t>
            </a:r>
            <a:r>
              <a:rPr lang="en-IN" dirty="0" err="1" smtClean="0">
                <a:solidFill>
                  <a:schemeClr val="accent5"/>
                </a:solidFill>
              </a:rPr>
              <a:t>Shrimangale</a:t>
            </a:r>
            <a:r>
              <a:rPr lang="en-IN" dirty="0" smtClean="0">
                <a:solidFill>
                  <a:schemeClr val="accent5"/>
                </a:solidFill>
              </a:rPr>
              <a:t> G.W.</a:t>
            </a:r>
            <a:endParaRPr lang="en-US" dirty="0" smtClean="0">
              <a:solidFill>
                <a:schemeClr val="accent5"/>
              </a:solidFill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US" b="1" i="1" dirty="0" smtClean="0">
                <a:solidFill>
                  <a:srgbClr val="C00000"/>
                </a:solidFill>
              </a:rPr>
              <a:t>Definition of a group :-</a:t>
            </a:r>
            <a:endParaRPr lang="en-US" b="1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530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     Let G be a non-empty set equipped with a binary operation denoted by * i.e. a*b or more conveniently </a:t>
            </a:r>
            <a:r>
              <a:rPr lang="en-US" sz="2400" dirty="0" err="1" smtClean="0"/>
              <a:t>ab</a:t>
            </a:r>
            <a:r>
              <a:rPr lang="en-US" sz="2400" dirty="0" smtClean="0"/>
              <a:t> represents the elements of G obtained by applying the said binary operation between the elements a and b taken in </a:t>
            </a:r>
            <a:r>
              <a:rPr lang="en-US" sz="2400" dirty="0" err="1" smtClean="0"/>
              <a:t>order.Then</a:t>
            </a:r>
            <a:r>
              <a:rPr lang="en-US" sz="2400" dirty="0" smtClean="0"/>
              <a:t> this algebraic structure (G,*) is a </a:t>
            </a:r>
            <a:r>
              <a:rPr lang="en-US" sz="2400" dirty="0" err="1" smtClean="0"/>
              <a:t>group,if</a:t>
            </a:r>
            <a:r>
              <a:rPr lang="en-US" sz="2400" dirty="0" smtClean="0"/>
              <a:t> the binary operation * satisfies the following properties –</a:t>
            </a:r>
          </a:p>
          <a:p>
            <a:pPr marL="514350" indent="-514350">
              <a:buNone/>
            </a:pPr>
            <a:r>
              <a:rPr lang="en-US" sz="2400" dirty="0" smtClean="0"/>
              <a:t>1. Closure property i.e. </a:t>
            </a:r>
            <a:r>
              <a:rPr lang="en-US" sz="2400" dirty="0" err="1" smtClean="0"/>
              <a:t>ab</a:t>
            </a:r>
            <a:r>
              <a:rPr lang="en-US" sz="2400" dirty="0" smtClean="0"/>
              <a:t> </a:t>
            </a:r>
            <a:r>
              <a:rPr lang="el-GR" sz="2400" dirty="0" smtClean="0"/>
              <a:t>ϵ</a:t>
            </a:r>
            <a:r>
              <a:rPr lang="en-US" sz="2400" dirty="0" smtClean="0"/>
              <a:t> G for all a,b </a:t>
            </a:r>
            <a:r>
              <a:rPr lang="el-GR" sz="2400" dirty="0" smtClean="0"/>
              <a:t>ϵ</a:t>
            </a:r>
            <a:r>
              <a:rPr lang="en-US" sz="2400" dirty="0" smtClean="0"/>
              <a:t> G.</a:t>
            </a:r>
          </a:p>
          <a:p>
            <a:pPr marL="514350" indent="-514350">
              <a:buNone/>
            </a:pPr>
            <a:r>
              <a:rPr lang="en-US" sz="2400" dirty="0" smtClean="0"/>
              <a:t>2. Associativity  i.e. (</a:t>
            </a:r>
            <a:r>
              <a:rPr lang="en-US" sz="2400" dirty="0" err="1" smtClean="0"/>
              <a:t>ab</a:t>
            </a:r>
            <a:r>
              <a:rPr lang="en-US" sz="2400" dirty="0" smtClean="0"/>
              <a:t>)c = a(</a:t>
            </a:r>
            <a:r>
              <a:rPr lang="en-US" sz="2400" dirty="0" err="1" smtClean="0"/>
              <a:t>bc</a:t>
            </a:r>
            <a:r>
              <a:rPr lang="en-US" sz="2400" dirty="0" smtClean="0"/>
              <a:t>) for all </a:t>
            </a:r>
            <a:r>
              <a:rPr lang="en-US" sz="2400" dirty="0" err="1" smtClean="0"/>
              <a:t>a,b,c</a:t>
            </a:r>
            <a:r>
              <a:rPr lang="en-US" sz="2400" dirty="0" smtClean="0"/>
              <a:t> </a:t>
            </a:r>
            <a:r>
              <a:rPr lang="el-GR" sz="2400" dirty="0" smtClean="0"/>
              <a:t>ϵ</a:t>
            </a:r>
            <a:r>
              <a:rPr lang="en-US" sz="2400" dirty="0" smtClean="0"/>
              <a:t> G</a:t>
            </a:r>
          </a:p>
          <a:p>
            <a:pPr marL="514350" indent="-514350">
              <a:buNone/>
            </a:pPr>
            <a:r>
              <a:rPr lang="en-US" sz="2400" dirty="0" smtClean="0"/>
              <a:t>3. Existence of identity. There exists an element  e </a:t>
            </a:r>
            <a:r>
              <a:rPr lang="el-GR" sz="2400" dirty="0" smtClean="0"/>
              <a:t>ϵ</a:t>
            </a:r>
            <a:r>
              <a:rPr lang="en-US" sz="2400" dirty="0" smtClean="0"/>
              <a:t> G such that ea =</a:t>
            </a:r>
            <a:r>
              <a:rPr lang="en-US" sz="2400" dirty="0" err="1" smtClean="0"/>
              <a:t>ae</a:t>
            </a:r>
            <a:r>
              <a:rPr lang="en-US" sz="2400" dirty="0" smtClean="0"/>
              <a:t> = a for all  a </a:t>
            </a:r>
            <a:r>
              <a:rPr lang="el-GR" sz="2400" dirty="0" smtClean="0"/>
              <a:t>ϵ</a:t>
            </a:r>
            <a:r>
              <a:rPr lang="en-US" sz="2400" dirty="0" smtClean="0"/>
              <a:t> G. The element e is called the identity.</a:t>
            </a:r>
          </a:p>
          <a:p>
            <a:pPr marL="514350" indent="-514350">
              <a:buNone/>
            </a:pPr>
            <a:r>
              <a:rPr lang="en-US" sz="2400" dirty="0" smtClean="0"/>
              <a:t>4. Existence if inverse. Each element of G possesses </a:t>
            </a:r>
            <a:r>
              <a:rPr lang="en-US" sz="2400" dirty="0" err="1" smtClean="0"/>
              <a:t>inverse.In</a:t>
            </a:r>
            <a:r>
              <a:rPr lang="en-US" sz="2400" dirty="0" smtClean="0"/>
              <a:t> other words for any  a</a:t>
            </a:r>
            <a:r>
              <a:rPr lang="el-GR" sz="2400" dirty="0" smtClean="0"/>
              <a:t>ϵ</a:t>
            </a:r>
            <a:r>
              <a:rPr lang="en-US" sz="2400" dirty="0" smtClean="0"/>
              <a:t> G  there exists an element b </a:t>
            </a:r>
            <a:r>
              <a:rPr lang="el-GR" sz="2400" dirty="0" smtClean="0"/>
              <a:t>ϵ</a:t>
            </a:r>
            <a:r>
              <a:rPr lang="en-US" sz="2400" dirty="0" smtClean="0"/>
              <a:t> G such that  </a:t>
            </a:r>
            <a:r>
              <a:rPr lang="en-US" sz="2400" dirty="0" err="1" smtClean="0"/>
              <a:t>ba</a:t>
            </a:r>
            <a:r>
              <a:rPr lang="en-US" sz="2400" dirty="0" smtClean="0"/>
              <a:t> = </a:t>
            </a:r>
            <a:r>
              <a:rPr lang="en-US" sz="2400" dirty="0" err="1" smtClean="0"/>
              <a:t>ab</a:t>
            </a:r>
            <a:r>
              <a:rPr lang="en-US" sz="2400" dirty="0" smtClean="0"/>
              <a:t> = e. The element b is called the inverse of a.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>
                <a:solidFill>
                  <a:srgbClr val="FF0000"/>
                </a:solidFill>
              </a:rPr>
              <a:t>Abelian Group or Commutative group :- </a:t>
            </a:r>
            <a:r>
              <a:rPr lang="en-US" sz="2400" dirty="0" smtClean="0"/>
              <a:t>A group G is said to be abelian or commutative if in addition to </a:t>
            </a:r>
            <a:r>
              <a:rPr lang="en-US" sz="2400" dirty="0" err="1" smtClean="0"/>
              <a:t>tha</a:t>
            </a:r>
            <a:r>
              <a:rPr lang="en-US" sz="2400" dirty="0" smtClean="0"/>
              <a:t> above four properties the following property is also satisfied –</a:t>
            </a:r>
            <a:br>
              <a:rPr lang="en-US" sz="2400" dirty="0" smtClean="0"/>
            </a:br>
            <a:r>
              <a:rPr lang="en-US" sz="2400" dirty="0" smtClean="0"/>
              <a:t>commutative property i.e. </a:t>
            </a:r>
            <a:r>
              <a:rPr lang="en-US" sz="2400" dirty="0" err="1" smtClean="0"/>
              <a:t>ab</a:t>
            </a:r>
            <a:r>
              <a:rPr lang="en-US" sz="2400" dirty="0" smtClean="0"/>
              <a:t> =</a:t>
            </a:r>
            <a:r>
              <a:rPr lang="en-US" sz="2400" dirty="0" err="1" smtClean="0"/>
              <a:t>ba</a:t>
            </a:r>
            <a:r>
              <a:rPr lang="en-US" sz="2400" dirty="0" smtClean="0"/>
              <a:t> for all a,b </a:t>
            </a:r>
            <a:r>
              <a:rPr lang="el-GR" sz="2400" dirty="0" smtClean="0"/>
              <a:t>ϵ</a:t>
            </a:r>
            <a:r>
              <a:rPr lang="en-US" sz="2400" dirty="0" smtClean="0"/>
              <a:t> G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C00000"/>
                </a:solidFill>
              </a:rPr>
              <a:t>Example of a group :- 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The set I of all integers ……..,-3,-2,-1,0,1,2,3,…... Is a group with respect to the operation of addition of integers.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The set Q,R,C of all rational ,real and </a:t>
            </a:r>
            <a:r>
              <a:rPr lang="en-US" sz="2400" dirty="0" err="1" smtClean="0"/>
              <a:t>coplex</a:t>
            </a:r>
            <a:r>
              <a:rPr lang="en-US" sz="2400" dirty="0" smtClean="0"/>
              <a:t> numbers  respectively are groups with respect to the operation of addition. </a:t>
            </a:r>
          </a:p>
          <a:p>
            <a:pPr marL="514350" indent="-514350">
              <a:buAutoNum type="arabicPeriod" startAt="2"/>
            </a:pPr>
            <a:r>
              <a:rPr lang="en-US" sz="2400" dirty="0" smtClean="0"/>
              <a:t>3.   G = {1,-1} is a group under the binary operation usual multiplication.</a:t>
            </a:r>
          </a:p>
          <a:p>
            <a:pPr>
              <a:buNone/>
            </a:pPr>
            <a:r>
              <a:rPr lang="en-US" sz="2400" dirty="0" smtClean="0"/>
              <a:t> </a:t>
            </a:r>
          </a:p>
          <a:p>
            <a:pPr marL="514350" indent="-514350"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28194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4. Let G =       the group of one-to-one mapping s of the set of {</a:t>
            </a:r>
            <a:r>
              <a:rPr lang="en-US" sz="2400" dirty="0" err="1" smtClean="0"/>
              <a:t>a,b,c</a:t>
            </a:r>
            <a:r>
              <a:rPr lang="en-US" sz="2400" dirty="0" smtClean="0"/>
              <a:t>} onto </a:t>
            </a:r>
            <a:r>
              <a:rPr lang="en-US" sz="2400" dirty="0" err="1" smtClean="0"/>
              <a:t>itself,under</a:t>
            </a:r>
            <a:r>
              <a:rPr lang="en-US" sz="2400" dirty="0" smtClean="0"/>
              <a:t> the composition of two mappings is a group of order 6.Also this is non abelian group.</a:t>
            </a:r>
            <a:br>
              <a:rPr lang="en-US" sz="2400" dirty="0" smtClean="0"/>
            </a:br>
            <a:r>
              <a:rPr lang="en-US" sz="2400" dirty="0" smtClean="0"/>
              <a:t>5.Let G = {1,-1,+i,-i} is a group under the binary operation usual multiplication.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 </a:t>
            </a:r>
            <a:br>
              <a:rPr lang="en-US" sz="20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2400" dirty="0" smtClean="0"/>
              <a:t> </a:t>
            </a:r>
            <a:r>
              <a:rPr lang="en-US" sz="2400" b="1" i="1" dirty="0" smtClean="0">
                <a:solidFill>
                  <a:srgbClr val="C00000"/>
                </a:solidFill>
              </a:rPr>
              <a:t>Some preliminary lemmas :-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Lemma :- </a:t>
            </a:r>
            <a:r>
              <a:rPr lang="en-US" sz="2400" dirty="0" smtClean="0"/>
              <a:t>If G is a group then then the identity element of G is unique.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Proof :- </a:t>
            </a:r>
            <a:r>
              <a:rPr lang="en-US" sz="2400" dirty="0" smtClean="0"/>
              <a:t>Let if possible suppose that e and g be two identities of the group G. Then we have to prove that e = g.</a:t>
            </a:r>
          </a:p>
          <a:p>
            <a:pPr>
              <a:buNone/>
            </a:pPr>
            <a:r>
              <a:rPr lang="en-US" sz="2400" dirty="0" smtClean="0"/>
              <a:t>If e is identity of a group G then by the definition for any element g of G we have  </a:t>
            </a:r>
            <a:r>
              <a:rPr lang="en-US" sz="2400" dirty="0" err="1" smtClean="0"/>
              <a:t>eg</a:t>
            </a:r>
            <a:r>
              <a:rPr lang="en-US" sz="2400" dirty="0" smtClean="0"/>
              <a:t> = </a:t>
            </a:r>
            <a:r>
              <a:rPr lang="en-US" sz="2400" dirty="0" err="1" smtClean="0"/>
              <a:t>ge</a:t>
            </a:r>
            <a:r>
              <a:rPr lang="en-US" sz="2400" dirty="0" smtClean="0"/>
              <a:t> = g………………………(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Again similarly if g is the identity of a group G and e be any element of G the we have </a:t>
            </a:r>
            <a:r>
              <a:rPr lang="en-US" sz="2400" dirty="0" err="1" smtClean="0"/>
              <a:t>ge</a:t>
            </a:r>
            <a:r>
              <a:rPr lang="en-US" sz="2400" dirty="0" smtClean="0"/>
              <a:t> = </a:t>
            </a:r>
            <a:r>
              <a:rPr lang="en-US" sz="2400" dirty="0" err="1" smtClean="0"/>
              <a:t>eg</a:t>
            </a:r>
            <a:r>
              <a:rPr lang="en-US" sz="2400" dirty="0" smtClean="0"/>
              <a:t> = e……………………(ii)</a:t>
            </a:r>
          </a:p>
          <a:p>
            <a:pPr>
              <a:buNone/>
            </a:pPr>
            <a:r>
              <a:rPr lang="en-US" sz="2400" dirty="0" smtClean="0"/>
              <a:t>Thus from (</a:t>
            </a:r>
            <a:r>
              <a:rPr lang="en-US" sz="2400" dirty="0" err="1" smtClean="0"/>
              <a:t>i</a:t>
            </a:r>
            <a:r>
              <a:rPr lang="en-US" sz="2400" dirty="0" smtClean="0"/>
              <a:t>) and (ii) we say that e = g  i.e. identity element of G is unique.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76400" y="685800"/>
            <a:ext cx="304800" cy="3349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2400" b="1" i="1" dirty="0" smtClean="0">
                <a:solidFill>
                  <a:srgbClr val="C00000"/>
                </a:solidFill>
              </a:rPr>
              <a:t>Lemma:- </a:t>
            </a:r>
            <a:r>
              <a:rPr lang="en-US" sz="2400" dirty="0" smtClean="0"/>
              <a:t>If G is a group then every a</a:t>
            </a:r>
            <a:r>
              <a:rPr lang="el-GR" sz="2400" dirty="0" smtClean="0"/>
              <a:t>ϵ</a:t>
            </a:r>
            <a:r>
              <a:rPr lang="en-US" sz="2400" dirty="0" smtClean="0"/>
              <a:t> G has a unique inverse in G.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Proof:- </a:t>
            </a:r>
            <a:r>
              <a:rPr lang="en-US" sz="2400" dirty="0" smtClean="0"/>
              <a:t>If possible let us suppose that any element a</a:t>
            </a:r>
            <a:r>
              <a:rPr lang="el-GR" sz="2400" dirty="0" smtClean="0"/>
              <a:t>ϵ</a:t>
            </a:r>
            <a:r>
              <a:rPr lang="en-US" sz="2400" dirty="0" smtClean="0"/>
              <a:t> G have two inverses x and y in </a:t>
            </a:r>
            <a:r>
              <a:rPr lang="en-US" sz="2400" dirty="0" err="1" smtClean="0"/>
              <a:t>G,then</a:t>
            </a:r>
            <a:r>
              <a:rPr lang="en-US" sz="2400" dirty="0" smtClean="0"/>
              <a:t> we have to prove that x = y.</a:t>
            </a:r>
          </a:p>
          <a:p>
            <a:pPr>
              <a:buNone/>
            </a:pPr>
            <a:r>
              <a:rPr lang="en-US" sz="2400" dirty="0" smtClean="0"/>
              <a:t>If x is the inverse of a in G, then by the definition we have,</a:t>
            </a:r>
          </a:p>
          <a:p>
            <a:pPr>
              <a:buNone/>
            </a:pPr>
            <a:r>
              <a:rPr lang="en-US" sz="2400" dirty="0" err="1" smtClean="0"/>
              <a:t>a.x</a:t>
            </a:r>
            <a:r>
              <a:rPr lang="en-US" sz="2400" dirty="0" smtClean="0"/>
              <a:t> = </a:t>
            </a:r>
            <a:r>
              <a:rPr lang="en-US" sz="2400" dirty="0" err="1" smtClean="0"/>
              <a:t>x.a</a:t>
            </a:r>
            <a:r>
              <a:rPr lang="en-US" sz="2400" dirty="0" smtClean="0"/>
              <a:t> = e …………………..(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en-US" sz="2400" dirty="0" smtClean="0"/>
              <a:t>If y is the inverse of a in </a:t>
            </a:r>
            <a:r>
              <a:rPr lang="en-US" sz="2400" dirty="0" err="1" smtClean="0"/>
              <a:t>G,then</a:t>
            </a:r>
            <a:r>
              <a:rPr lang="en-US" sz="2400" dirty="0" smtClean="0"/>
              <a:t> by the definition we have,</a:t>
            </a:r>
          </a:p>
          <a:p>
            <a:pPr>
              <a:buNone/>
            </a:pPr>
            <a:r>
              <a:rPr lang="en-US" sz="2400" dirty="0" err="1" smtClean="0"/>
              <a:t>a.y</a:t>
            </a:r>
            <a:r>
              <a:rPr lang="en-US" sz="2400" dirty="0" smtClean="0"/>
              <a:t> = </a:t>
            </a:r>
            <a:r>
              <a:rPr lang="en-US" sz="2400" dirty="0" err="1" smtClean="0"/>
              <a:t>y.a</a:t>
            </a:r>
            <a:r>
              <a:rPr lang="en-US" sz="2400" dirty="0" smtClean="0"/>
              <a:t> =e ………………………(ii)</a:t>
            </a:r>
          </a:p>
          <a:p>
            <a:pPr>
              <a:buNone/>
            </a:pPr>
            <a:r>
              <a:rPr lang="en-US" sz="2400" dirty="0" smtClean="0"/>
              <a:t>Now by using (</a:t>
            </a:r>
            <a:r>
              <a:rPr lang="en-US" sz="2400" dirty="0" err="1" smtClean="0"/>
              <a:t>i</a:t>
            </a:r>
            <a:r>
              <a:rPr lang="en-US" sz="2400" dirty="0" smtClean="0"/>
              <a:t>) and (ii) we have </a:t>
            </a:r>
          </a:p>
          <a:p>
            <a:pPr>
              <a:buNone/>
            </a:pPr>
            <a:r>
              <a:rPr lang="en-US" sz="2400" dirty="0" smtClean="0"/>
              <a:t> x = </a:t>
            </a:r>
            <a:r>
              <a:rPr lang="en-US" sz="2400" dirty="0" err="1" smtClean="0"/>
              <a:t>x.e</a:t>
            </a:r>
            <a:r>
              <a:rPr lang="en-US" sz="2400" dirty="0" smtClean="0"/>
              <a:t> = x.(</a:t>
            </a:r>
            <a:r>
              <a:rPr lang="en-US" sz="2400" dirty="0" err="1" smtClean="0"/>
              <a:t>a.y</a:t>
            </a:r>
            <a:r>
              <a:rPr lang="en-US" sz="2400" dirty="0" smtClean="0"/>
              <a:t>) = (</a:t>
            </a:r>
            <a:r>
              <a:rPr lang="en-US" sz="2400" dirty="0" err="1" smtClean="0"/>
              <a:t>x.a</a:t>
            </a:r>
            <a:r>
              <a:rPr lang="en-US" sz="2400" dirty="0" smtClean="0"/>
              <a:t>).y = </a:t>
            </a:r>
            <a:r>
              <a:rPr lang="en-US" sz="2400" dirty="0" err="1" smtClean="0"/>
              <a:t>e.y</a:t>
            </a:r>
            <a:r>
              <a:rPr lang="en-US" sz="2400" dirty="0" smtClean="0"/>
              <a:t> = y</a:t>
            </a:r>
          </a:p>
          <a:p>
            <a:pPr>
              <a:buNone/>
            </a:pPr>
            <a:r>
              <a:rPr lang="en-US" sz="2400" dirty="0" smtClean="0"/>
              <a:t>Hence a</a:t>
            </a:r>
            <a:r>
              <a:rPr lang="el-GR" sz="2400" dirty="0" smtClean="0"/>
              <a:t>ϵ</a:t>
            </a:r>
            <a:r>
              <a:rPr lang="en-US" sz="2400" dirty="0" smtClean="0"/>
              <a:t> G has the unique inverse.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Lemma:- </a:t>
            </a:r>
            <a:r>
              <a:rPr lang="en-US" sz="2400" dirty="0" smtClean="0"/>
              <a:t>If G is a group then for every a</a:t>
            </a:r>
            <a:r>
              <a:rPr lang="el-GR" sz="2400" dirty="0" smtClean="0"/>
              <a:t>ϵ</a:t>
            </a:r>
            <a:r>
              <a:rPr lang="en-US" sz="2400" dirty="0" smtClean="0"/>
              <a:t> G,</a:t>
            </a:r>
          </a:p>
          <a:p>
            <a:pPr>
              <a:buNone/>
            </a:pPr>
            <a:r>
              <a:rPr lang="en-US" sz="2400" dirty="0" smtClean="0"/>
              <a:t> </a:t>
            </a:r>
            <a:r>
              <a:rPr lang="en-US" sz="2400" b="1" i="1" dirty="0" smtClean="0">
                <a:solidFill>
                  <a:srgbClr val="C00000"/>
                </a:solidFill>
              </a:rPr>
              <a:t>Proof:- </a:t>
            </a:r>
            <a:r>
              <a:rPr lang="en-US" sz="2400" dirty="0" smtClean="0"/>
              <a:t>If a</a:t>
            </a:r>
            <a:r>
              <a:rPr lang="el-GR" sz="2400" dirty="0" smtClean="0"/>
              <a:t>ϵ</a:t>
            </a:r>
            <a:r>
              <a:rPr lang="en-US" sz="2400" dirty="0" smtClean="0"/>
              <a:t> G then              such that</a:t>
            </a:r>
          </a:p>
          <a:p>
            <a:pPr>
              <a:buNone/>
            </a:pPr>
            <a:endParaRPr lang="en-US" sz="2400" b="1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2400" dirty="0" smtClean="0"/>
              <a:t>And  a</a:t>
            </a:r>
            <a:r>
              <a:rPr lang="el-GR" sz="2400" dirty="0" smtClean="0"/>
              <a:t>ϵ</a:t>
            </a:r>
            <a:r>
              <a:rPr lang="en-US" sz="2400" dirty="0" smtClean="0"/>
              <a:t> G =&gt;                    then </a:t>
            </a:r>
            <a:endParaRPr lang="en-US" sz="2400" b="1" i="1" dirty="0">
              <a:solidFill>
                <a:srgbClr val="C0000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24600" y="4800600"/>
            <a:ext cx="1219200" cy="304800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5257800"/>
            <a:ext cx="762000" cy="304800"/>
          </a:xfrm>
          <a:prstGeom prst="rect">
            <a:avLst/>
          </a:prstGeom>
          <a:noFill/>
        </p:spPr>
      </p:pic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715000"/>
            <a:ext cx="3810000" cy="381000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416" name="Picture 8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6096000"/>
            <a:ext cx="914400" cy="411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From (</a:t>
            </a:r>
            <a:r>
              <a:rPr lang="en-US" sz="2400" dirty="0" err="1" smtClean="0"/>
              <a:t>i</a:t>
            </a:r>
            <a:r>
              <a:rPr lang="en-US" sz="2400" dirty="0" smtClean="0"/>
              <a:t>) and (ii) we have </a:t>
            </a:r>
            <a:br>
              <a:rPr lang="en-US" sz="2400" dirty="0" smtClean="0"/>
            </a:br>
            <a:r>
              <a:rPr lang="en-US" sz="2400" dirty="0" smtClean="0"/>
              <a:t>Hence the proof.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Lemma:- </a:t>
            </a:r>
            <a:r>
              <a:rPr lang="en-US" sz="2400" dirty="0" smtClean="0"/>
              <a:t>If G is a group then for all a,b </a:t>
            </a:r>
            <a:r>
              <a:rPr lang="el-GR" sz="2400" dirty="0" smtClean="0"/>
              <a:t>ϵ</a:t>
            </a:r>
            <a:r>
              <a:rPr lang="en-US" sz="2400" dirty="0" smtClean="0"/>
              <a:t> G we have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</a:rPr>
              <a:t>Proof:- </a:t>
            </a:r>
            <a:r>
              <a:rPr lang="en-US" sz="2400" dirty="0" smtClean="0"/>
              <a:t>For all a,b </a:t>
            </a:r>
            <a:r>
              <a:rPr lang="el-GR" sz="2400" dirty="0" smtClean="0"/>
              <a:t>ϵ</a:t>
            </a:r>
            <a:r>
              <a:rPr lang="en-US" sz="2400" dirty="0" smtClean="0"/>
              <a:t> G ,we have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Again  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Hence it follows that </a:t>
            </a:r>
            <a:endParaRPr lang="en-US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228600"/>
            <a:ext cx="7372350" cy="3810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609600"/>
            <a:ext cx="1466850" cy="381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1371600"/>
            <a:ext cx="1767840" cy="3048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2286000"/>
            <a:ext cx="4709160" cy="45720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24400" y="2819400"/>
            <a:ext cx="1676400" cy="515815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2819400"/>
            <a:ext cx="613410" cy="533400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2800" y="4800600"/>
            <a:ext cx="3276600" cy="564931"/>
          </a:xfrm>
          <a:prstGeom prst="rect">
            <a:avLst/>
          </a:prstGeom>
          <a:noFill/>
        </p:spPr>
      </p:pic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57399" y="3657599"/>
            <a:ext cx="4709163" cy="457201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19600" y="4038600"/>
            <a:ext cx="613410" cy="533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Note :-</a:t>
            </a:r>
            <a:endParaRPr lang="en-US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If G is an abelian group ,then for all </a:t>
            </a:r>
            <a:r>
              <a:rPr lang="en-US" sz="2400" dirty="0" err="1" smtClean="0"/>
              <a:t>a,b</a:t>
            </a:r>
            <a:r>
              <a:rPr lang="el-GR" sz="2400" dirty="0" smtClean="0"/>
              <a:t>ϵ</a:t>
            </a:r>
            <a:r>
              <a:rPr lang="en-US" sz="2400" dirty="0" smtClean="0"/>
              <a:t> G and for all integers n we have  </a:t>
            </a:r>
          </a:p>
          <a:p>
            <a:pPr marL="457200" indent="-457200">
              <a:buAutoNum type="arabicPeriod" startAt="2"/>
            </a:pPr>
            <a:r>
              <a:rPr lang="en-US" sz="2400" dirty="0" smtClean="0"/>
              <a:t>If G is a group such that                     for all </a:t>
            </a:r>
            <a:r>
              <a:rPr lang="en-US" sz="2400" dirty="0" err="1" smtClean="0"/>
              <a:t>a,b</a:t>
            </a:r>
            <a:r>
              <a:rPr lang="el-GR" sz="2400" dirty="0" smtClean="0"/>
              <a:t>ϵ</a:t>
            </a:r>
            <a:r>
              <a:rPr lang="en-US" sz="2400" dirty="0" smtClean="0"/>
              <a:t> G ,then G must be abelian.</a:t>
            </a:r>
          </a:p>
          <a:p>
            <a:pPr marL="457200" indent="-457200">
              <a:buAutoNum type="arabicPeriod" startAt="3"/>
            </a:pPr>
            <a:r>
              <a:rPr lang="en-US" sz="2400" dirty="0" smtClean="0"/>
              <a:t>If G is a group in which                         for three consecutive integers I and for all a, b</a:t>
            </a:r>
            <a:r>
              <a:rPr lang="el-GR" sz="2400" dirty="0" smtClean="0"/>
              <a:t>ϵ</a:t>
            </a:r>
            <a:r>
              <a:rPr lang="en-US" sz="2400" dirty="0" smtClean="0"/>
              <a:t> G ,then g is abelian group.</a:t>
            </a:r>
          </a:p>
          <a:p>
            <a:pPr marL="457200" indent="-457200">
              <a:buAutoNum type="arabicPeriod" startAt="4"/>
            </a:pPr>
            <a:r>
              <a:rPr lang="en-US" sz="2400" dirty="0" smtClean="0"/>
              <a:t>If every element of a group G is its own inverse then G is abelian.</a:t>
            </a:r>
          </a:p>
          <a:p>
            <a:pPr marL="457200" indent="-457200">
              <a:buNone/>
            </a:pPr>
            <a:r>
              <a:rPr lang="en-US" sz="2400" dirty="0" smtClean="0"/>
              <a:t>5.   If G is an finite group then there is a positive integer N such that                  , for all a </a:t>
            </a:r>
            <a:r>
              <a:rPr lang="el-GR" sz="2400" dirty="0" smtClean="0"/>
              <a:t>ϵ</a:t>
            </a:r>
            <a:r>
              <a:rPr lang="en-US" sz="2400" dirty="0" smtClean="0"/>
              <a:t> G.</a:t>
            </a:r>
            <a:endParaRPr lang="en-US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1981200"/>
            <a:ext cx="2057400" cy="428625"/>
          </a:xfrm>
          <a:prstGeom prst="rect">
            <a:avLst/>
          </a:prstGeom>
          <a:noFill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2514600"/>
            <a:ext cx="1295400" cy="278581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67200" y="3276600"/>
            <a:ext cx="1524000" cy="367862"/>
          </a:xfrm>
          <a:prstGeom prst="rect">
            <a:avLst/>
          </a:prstGeom>
          <a:noFill/>
        </p:spPr>
      </p:pic>
      <p:sp>
        <p:nvSpPr>
          <p:cNvPr id="19468" name="Rectangle 12"/>
          <p:cNvSpPr>
            <a:spLocks noChangeArrowheads="1"/>
          </p:cNvSpPr>
          <p:nvPr/>
        </p:nvSpPr>
        <p:spPr bwMode="auto">
          <a:xfrm>
            <a:off x="0" y="657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28612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9472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5562600"/>
            <a:ext cx="914400" cy="4156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>
                <a:solidFill>
                  <a:srgbClr val="FF0000"/>
                </a:solidFill>
              </a:rPr>
              <a:t>THANK YOU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238</TotalTime>
  <Words>631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Group theory</vt:lpstr>
      <vt:lpstr>Definition of a group :-</vt:lpstr>
      <vt:lpstr>Abelian Group or Commutative group :- A group G is said to be abelian or commutative if in addition to tha above four properties the following property is also satisfied – commutative property i.e. ab =ba for all a,b ϵ G</vt:lpstr>
      <vt:lpstr>4. Let G =       the group of one-to-one mapping s of the set of {a,b,c} onto itself,under the composition of two mappings is a group of order 6.Also this is non abelian group. 5.Let G = {1,-1,+i,-i} is a group under the binary operation usual multiplication.    </vt:lpstr>
      <vt:lpstr>Lemma:- If G is a group then every aϵ G has a unique inverse in G.</vt:lpstr>
      <vt:lpstr> From (i) and (ii) we have  Hence the proof.</vt:lpstr>
      <vt:lpstr>Note :-</vt:lpstr>
      <vt:lpstr>THANK YOU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GAJU</dc:creator>
  <cp:lastModifiedBy>PC1</cp:lastModifiedBy>
  <cp:revision>49</cp:revision>
  <dcterms:created xsi:type="dcterms:W3CDTF">2006-08-16T00:00:00Z</dcterms:created>
  <dcterms:modified xsi:type="dcterms:W3CDTF">2017-11-27T05:48:54Z</dcterms:modified>
</cp:coreProperties>
</file>